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568" r:id="rId4"/>
    <p:sldId id="569" r:id="rId5"/>
    <p:sldId id="265" r:id="rId6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2"/>
    <p:restoredTop sz="94718"/>
  </p:normalViewPr>
  <p:slideViewPr>
    <p:cSldViewPr snapToGrid="0">
      <p:cViewPr varScale="1">
        <p:scale>
          <a:sx n="117" d="100"/>
          <a:sy n="117" d="100"/>
        </p:scale>
        <p:origin x="2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07.10.2025.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0DB14-C83E-4618-ABB9-2F14B5095F4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27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chemeClr val="accent1">
                    <a:lumMod val="50000"/>
                  </a:schemeClr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tx2">
                    <a:lumMod val="75000"/>
                    <a:lumOff val="25000"/>
                  </a:schemeClr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C143E-DBBE-40B1-B8A7-1F967565E34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2661" y="315582"/>
            <a:ext cx="3511550" cy="10668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>
                <a:solidFill>
                  <a:srgbClr val="AB0033"/>
                </a:solidFill>
                <a:latin typeface="+mj-lt"/>
              </a:defRPr>
            </a:lvl1pPr>
          </a:lstStyle>
          <a:p>
            <a:pPr lvl="0"/>
            <a:r>
              <a:rPr lang="en-GB" sz="1800" dirty="0">
                <a:latin typeface="+mj-lt"/>
              </a:rPr>
              <a:t>Page Title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956CBD1-914C-430E-B951-075C9B6858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2659" y="1425603"/>
            <a:ext cx="3511550" cy="255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D230FB7-49E4-407C-82BD-DC58F1206F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62037" y="1979613"/>
            <a:ext cx="3512173" cy="34004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Enter page text here</a:t>
            </a:r>
            <a:endParaRPr lang="en-GB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B87CA584-6E1F-48C2-8BEB-54051987CE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80013" y="1979613"/>
            <a:ext cx="5930900" cy="34004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r>
              <a:rPr lang="en-GB" dirty="0"/>
              <a:t>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6579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07.10.2025.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07.10.2025.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wipo.int/publications/en/details.jsp?id=4742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800" i="1" dirty="0"/>
              <a:t>Stakeholders' dialogue on original ownership, transfer of rights, </a:t>
            </a:r>
            <a:br>
              <a:rPr lang="en-GB" sz="2800" i="1" dirty="0"/>
            </a:br>
            <a:r>
              <a:rPr lang="en-GB" sz="2800" i="1" dirty="0"/>
              <a:t>and post-transfer measures</a:t>
            </a:r>
            <a:endParaRPr lang="en-HR" sz="28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Anita Huss-Ekerhult</a:t>
            </a:r>
          </a:p>
          <a:p>
            <a:r>
              <a:rPr lang="en-GB" sz="2000" dirty="0">
                <a:solidFill>
                  <a:schemeClr val="tx1"/>
                </a:solidFill>
              </a:rPr>
              <a:t>IFRRO CEO and Secretary General</a:t>
            </a:r>
          </a:p>
          <a:p>
            <a:endParaRPr lang="en-GB" sz="2000" dirty="0">
              <a:solidFill>
                <a:schemeClr val="tx1"/>
              </a:solidFill>
            </a:endParaRPr>
          </a:p>
          <a:p>
            <a:r>
              <a:rPr lang="en-GB" dirty="0"/>
              <a:t>October 10, 2025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9BB47E3-C16F-B19E-1AAA-E7E919BB4C3C}"/>
              </a:ext>
            </a:extLst>
          </p:cNvPr>
          <p:cNvSpPr/>
          <p:nvPr/>
        </p:nvSpPr>
        <p:spPr>
          <a:xfrm>
            <a:off x="746357" y="1552278"/>
            <a:ext cx="2868280" cy="2868280"/>
          </a:xfrm>
          <a:custGeom>
            <a:avLst/>
            <a:gdLst>
              <a:gd name="connsiteX0" fmla="*/ 0 w 3178628"/>
              <a:gd name="connsiteY0" fmla="*/ 1589314 h 3178628"/>
              <a:gd name="connsiteX1" fmla="*/ 1589314 w 3178628"/>
              <a:gd name="connsiteY1" fmla="*/ 0 h 3178628"/>
              <a:gd name="connsiteX2" fmla="*/ 3178628 w 3178628"/>
              <a:gd name="connsiteY2" fmla="*/ 1589314 h 3178628"/>
              <a:gd name="connsiteX3" fmla="*/ 1589314 w 3178628"/>
              <a:gd name="connsiteY3" fmla="*/ 3178628 h 3178628"/>
              <a:gd name="connsiteX4" fmla="*/ 0 w 3178628"/>
              <a:gd name="connsiteY4" fmla="*/ 1589314 h 317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628" h="3178628">
                <a:moveTo>
                  <a:pt x="0" y="1589314"/>
                </a:moveTo>
                <a:cubicBezTo>
                  <a:pt x="0" y="711560"/>
                  <a:pt x="711560" y="0"/>
                  <a:pt x="1589314" y="0"/>
                </a:cubicBezTo>
                <a:cubicBezTo>
                  <a:pt x="2467068" y="0"/>
                  <a:pt x="3178628" y="711560"/>
                  <a:pt x="3178628" y="1589314"/>
                </a:cubicBezTo>
                <a:cubicBezTo>
                  <a:pt x="3178628" y="2467068"/>
                  <a:pt x="2467068" y="3178628"/>
                  <a:pt x="1589314" y="3178628"/>
                </a:cubicBezTo>
                <a:cubicBezTo>
                  <a:pt x="711560" y="3178628"/>
                  <a:pt x="0" y="2467068"/>
                  <a:pt x="0" y="1589314"/>
                </a:cubicBezTo>
                <a:close/>
              </a:path>
            </a:pathLst>
          </a:custGeom>
          <a:solidFill>
            <a:srgbClr val="3B3D46">
              <a:alpha val="90000"/>
            </a:srgb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65499" tIns="465499" rIns="465499" bIns="465499" numCol="1" spcCol="1270" anchor="ctr" anchorCtr="0">
            <a:noAutofit/>
          </a:bodyPr>
          <a:lstStyle/>
          <a:p>
            <a:pPr marL="0" lvl="0" indent="0"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000" b="1" kern="1200" dirty="0">
                <a:latin typeface="+mj-lt"/>
              </a:rPr>
              <a:t>160</a:t>
            </a:r>
          </a:p>
          <a:p>
            <a:pPr algn="ctr" defTabSz="1733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>
                <a:latin typeface="+mj-lt"/>
              </a:rPr>
              <a:t> Members</a:t>
            </a:r>
            <a:endParaRPr lang="en-US" sz="2400" kern="1200" dirty="0">
              <a:latin typeface="+mj-lt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37EA254-A093-1569-C3BA-22649984B4F8}"/>
              </a:ext>
            </a:extLst>
          </p:cNvPr>
          <p:cNvSpPr/>
          <p:nvPr/>
        </p:nvSpPr>
        <p:spPr>
          <a:xfrm>
            <a:off x="3374847" y="1552278"/>
            <a:ext cx="2868280" cy="2868280"/>
          </a:xfrm>
          <a:custGeom>
            <a:avLst/>
            <a:gdLst>
              <a:gd name="connsiteX0" fmla="*/ 0 w 3178628"/>
              <a:gd name="connsiteY0" fmla="*/ 1589314 h 3178628"/>
              <a:gd name="connsiteX1" fmla="*/ 1589314 w 3178628"/>
              <a:gd name="connsiteY1" fmla="*/ 0 h 3178628"/>
              <a:gd name="connsiteX2" fmla="*/ 3178628 w 3178628"/>
              <a:gd name="connsiteY2" fmla="*/ 1589314 h 3178628"/>
              <a:gd name="connsiteX3" fmla="*/ 1589314 w 3178628"/>
              <a:gd name="connsiteY3" fmla="*/ 3178628 h 3178628"/>
              <a:gd name="connsiteX4" fmla="*/ 0 w 3178628"/>
              <a:gd name="connsiteY4" fmla="*/ 1589314 h 317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628" h="3178628">
                <a:moveTo>
                  <a:pt x="0" y="1589314"/>
                </a:moveTo>
                <a:cubicBezTo>
                  <a:pt x="0" y="711560"/>
                  <a:pt x="711560" y="0"/>
                  <a:pt x="1589314" y="0"/>
                </a:cubicBezTo>
                <a:cubicBezTo>
                  <a:pt x="2467068" y="0"/>
                  <a:pt x="3178628" y="711560"/>
                  <a:pt x="3178628" y="1589314"/>
                </a:cubicBezTo>
                <a:cubicBezTo>
                  <a:pt x="3178628" y="2467068"/>
                  <a:pt x="2467068" y="3178628"/>
                  <a:pt x="1589314" y="3178628"/>
                </a:cubicBezTo>
                <a:cubicBezTo>
                  <a:pt x="711560" y="3178628"/>
                  <a:pt x="0" y="2467068"/>
                  <a:pt x="0" y="1589314"/>
                </a:cubicBezTo>
                <a:close/>
              </a:path>
            </a:pathLst>
          </a:custGeom>
          <a:solidFill>
            <a:schemeClr val="accent5">
              <a:alpha val="9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65499" tIns="465499" rIns="465499" bIns="46549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000" b="1" dirty="0">
                <a:latin typeface="+mj-lt"/>
              </a:rPr>
              <a:t>~90</a:t>
            </a:r>
            <a:endParaRPr lang="en-US" sz="4000" b="1" kern="1200" dirty="0">
              <a:latin typeface="+mj-lt"/>
            </a:endParaRPr>
          </a:p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+mj-lt"/>
              </a:rPr>
              <a:t>Countries</a:t>
            </a:r>
            <a:endParaRPr lang="en-US" sz="2400" kern="1200" dirty="0">
              <a:latin typeface="+mj-lt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257CDEB-3667-6928-E17B-11DF40E259D3}"/>
              </a:ext>
            </a:extLst>
          </p:cNvPr>
          <p:cNvSpPr/>
          <p:nvPr/>
        </p:nvSpPr>
        <p:spPr>
          <a:xfrm>
            <a:off x="5956300" y="1552278"/>
            <a:ext cx="2868280" cy="2868280"/>
          </a:xfrm>
          <a:custGeom>
            <a:avLst/>
            <a:gdLst>
              <a:gd name="connsiteX0" fmla="*/ 0 w 3178628"/>
              <a:gd name="connsiteY0" fmla="*/ 1589314 h 3178628"/>
              <a:gd name="connsiteX1" fmla="*/ 1589314 w 3178628"/>
              <a:gd name="connsiteY1" fmla="*/ 0 h 3178628"/>
              <a:gd name="connsiteX2" fmla="*/ 3178628 w 3178628"/>
              <a:gd name="connsiteY2" fmla="*/ 1589314 h 3178628"/>
              <a:gd name="connsiteX3" fmla="*/ 1589314 w 3178628"/>
              <a:gd name="connsiteY3" fmla="*/ 3178628 h 3178628"/>
              <a:gd name="connsiteX4" fmla="*/ 0 w 3178628"/>
              <a:gd name="connsiteY4" fmla="*/ 1589314 h 317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628" h="3178628">
                <a:moveTo>
                  <a:pt x="0" y="1589314"/>
                </a:moveTo>
                <a:cubicBezTo>
                  <a:pt x="0" y="711560"/>
                  <a:pt x="711560" y="0"/>
                  <a:pt x="1589314" y="0"/>
                </a:cubicBezTo>
                <a:cubicBezTo>
                  <a:pt x="2467068" y="0"/>
                  <a:pt x="3178628" y="711560"/>
                  <a:pt x="3178628" y="1589314"/>
                </a:cubicBezTo>
                <a:cubicBezTo>
                  <a:pt x="3178628" y="2467068"/>
                  <a:pt x="2467068" y="3178628"/>
                  <a:pt x="1589314" y="3178628"/>
                </a:cubicBezTo>
                <a:cubicBezTo>
                  <a:pt x="711560" y="3178628"/>
                  <a:pt x="0" y="2467068"/>
                  <a:pt x="0" y="1589314"/>
                </a:cubicBezTo>
                <a:close/>
              </a:path>
            </a:pathLst>
          </a:custGeom>
          <a:solidFill>
            <a:schemeClr val="accent2">
              <a:alpha val="9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65499" tIns="465499" rIns="465499" bIns="46549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000" b="1" kern="1200" dirty="0">
                <a:latin typeface="+mj-lt"/>
              </a:rPr>
              <a:t>2+M </a:t>
            </a:r>
          </a:p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+mj-lt"/>
              </a:rPr>
              <a:t>Authors &amp; Publishers</a:t>
            </a:r>
            <a:endParaRPr lang="en-US" sz="2400" b="0" kern="1200" dirty="0">
              <a:latin typeface="+mj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63E86E1-832E-2C35-F451-2B77FB5FC10F}"/>
              </a:ext>
            </a:extLst>
          </p:cNvPr>
          <p:cNvSpPr/>
          <p:nvPr/>
        </p:nvSpPr>
        <p:spPr>
          <a:xfrm>
            <a:off x="8584790" y="1552278"/>
            <a:ext cx="2868280" cy="2868280"/>
          </a:xfrm>
          <a:custGeom>
            <a:avLst/>
            <a:gdLst>
              <a:gd name="connsiteX0" fmla="*/ 0 w 3178628"/>
              <a:gd name="connsiteY0" fmla="*/ 1589314 h 3178628"/>
              <a:gd name="connsiteX1" fmla="*/ 1589314 w 3178628"/>
              <a:gd name="connsiteY1" fmla="*/ 0 h 3178628"/>
              <a:gd name="connsiteX2" fmla="*/ 3178628 w 3178628"/>
              <a:gd name="connsiteY2" fmla="*/ 1589314 h 3178628"/>
              <a:gd name="connsiteX3" fmla="*/ 1589314 w 3178628"/>
              <a:gd name="connsiteY3" fmla="*/ 3178628 h 3178628"/>
              <a:gd name="connsiteX4" fmla="*/ 0 w 3178628"/>
              <a:gd name="connsiteY4" fmla="*/ 1589314 h 317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8628" h="3178628">
                <a:moveTo>
                  <a:pt x="0" y="1589314"/>
                </a:moveTo>
                <a:cubicBezTo>
                  <a:pt x="0" y="711560"/>
                  <a:pt x="711560" y="0"/>
                  <a:pt x="1589314" y="0"/>
                </a:cubicBezTo>
                <a:cubicBezTo>
                  <a:pt x="2467068" y="0"/>
                  <a:pt x="3178628" y="711560"/>
                  <a:pt x="3178628" y="1589314"/>
                </a:cubicBezTo>
                <a:cubicBezTo>
                  <a:pt x="3178628" y="2467068"/>
                  <a:pt x="2467068" y="3178628"/>
                  <a:pt x="1589314" y="3178628"/>
                </a:cubicBezTo>
                <a:cubicBezTo>
                  <a:pt x="711560" y="3178628"/>
                  <a:pt x="0" y="2467068"/>
                  <a:pt x="0" y="1589314"/>
                </a:cubicBezTo>
                <a:close/>
              </a:path>
            </a:pathLst>
          </a:custGeom>
          <a:solidFill>
            <a:schemeClr val="accent3">
              <a:alpha val="9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5760" tIns="465499" rIns="365760" bIns="46549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000" b="1" kern="1200" dirty="0">
                <a:latin typeface="+mj-lt"/>
              </a:rPr>
              <a:t>127 </a:t>
            </a:r>
          </a:p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b="1" kern="1200" dirty="0">
                <a:latin typeface="+mj-lt"/>
              </a:rPr>
              <a:t>RROs</a:t>
            </a:r>
            <a:endParaRPr lang="en-US" sz="2400" b="0" kern="1200" dirty="0">
              <a:latin typeface="+mj-lt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1ADE711-9781-052D-9CDA-C4FBA42D023E}"/>
              </a:ext>
            </a:extLst>
          </p:cNvPr>
          <p:cNvSpPr/>
          <p:nvPr/>
        </p:nvSpPr>
        <p:spPr>
          <a:xfrm>
            <a:off x="778090" y="4931436"/>
            <a:ext cx="10706713" cy="641267"/>
          </a:xfrm>
          <a:prstGeom prst="roundRect">
            <a:avLst/>
          </a:prstGeom>
          <a:solidFill>
            <a:schemeClr val="accent1">
              <a:lumMod val="75000"/>
              <a:alpha val="89804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33</a:t>
            </a:r>
            <a:r>
              <a:rPr lang="en-US" dirty="0"/>
              <a:t>  </a:t>
            </a:r>
            <a:r>
              <a:rPr lang="en-US" sz="2400" dirty="0"/>
              <a:t>Creator and Publisher Associations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90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E0697-4B6C-BFB1-908C-00567E2721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000" dirty="0"/>
              <a:t>Publishing industry</a:t>
            </a:r>
            <a:endParaRPr lang="en-BE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18E15C-2D13-8A16-DE16-AE84FE4E54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1800" dirty="0"/>
              <a:t>Authors and publishers</a:t>
            </a:r>
            <a:endParaRPr lang="en-BE" sz="1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371BE5-2385-9BF3-55B0-F7C81DBB0D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2037" y="3009530"/>
            <a:ext cx="3512173" cy="2370508"/>
          </a:xfrm>
        </p:spPr>
        <p:txBody>
          <a:bodyPr/>
          <a:lstStyle/>
          <a:p>
            <a:r>
              <a:rPr lang="en-GB" sz="2000" dirty="0">
                <a:hlinkClick r:id="rId2"/>
              </a:rPr>
              <a:t>WIPO Toolkit on Contracts in Publishing</a:t>
            </a:r>
            <a:endParaRPr lang="en-GB" sz="2000" dirty="0"/>
          </a:p>
        </p:txBody>
      </p:sp>
      <p:pic>
        <p:nvPicPr>
          <p:cNvPr id="11" name="Picture Placeholder 10" descr="A cover of a book&#10;&#10;AI-generated content may be incorrect.">
            <a:extLst>
              <a:ext uri="{FF2B5EF4-FFF2-40B4-BE49-F238E27FC236}">
                <a16:creationId xmlns:a16="http://schemas.microsoft.com/office/drawing/2014/main" id="{46DE51C5-1120-D785-DB17-48D1B13B406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45933" r="54067"/>
                    </a14:imgEffect>
                  </a14:imgLayer>
                </a14:imgProps>
              </a:ext>
            </a:extLst>
          </a:blip>
          <a:srcRect l="44916" r="44916"/>
          <a:stretch>
            <a:fillRect/>
          </a:stretch>
        </p:blipFill>
        <p:spPr>
          <a:xfrm>
            <a:off x="-954088" y="2139950"/>
            <a:ext cx="244475" cy="340042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3" name="Picture 12" descr="A cover of a book&#10;&#10;AI-generated content may be incorrect.">
            <a:extLst>
              <a:ext uri="{FF2B5EF4-FFF2-40B4-BE49-F238E27FC236}">
                <a16:creationId xmlns:a16="http://schemas.microsoft.com/office/drawing/2014/main" id="{F29CD8A5-3646-628E-4E6B-62F6C850F4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5860" y="1046672"/>
            <a:ext cx="3827950" cy="4862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3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2418631"/>
            <a:ext cx="6021239" cy="17078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HR" sz="3600" b="1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63</Words>
  <Application>Microsoft Macintosh PowerPoint</Application>
  <PresentationFormat>Widescreen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Avenir</vt:lpstr>
      <vt:lpstr>Office Theme</vt:lpstr>
      <vt:lpstr>Custom Design</vt:lpstr>
      <vt:lpstr>Stakeholders' dialogue on original ownership, transfer of rights,  and post-transfer measures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Igor Gliha</cp:lastModifiedBy>
  <cp:revision>4</cp:revision>
  <dcterms:created xsi:type="dcterms:W3CDTF">2025-09-01T09:55:38Z</dcterms:created>
  <dcterms:modified xsi:type="dcterms:W3CDTF">2025-10-07T08:30:41Z</dcterms:modified>
</cp:coreProperties>
</file>